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4" r:id="rId2"/>
    <p:sldId id="256" r:id="rId3"/>
    <p:sldId id="412" r:id="rId4"/>
    <p:sldId id="324" r:id="rId5"/>
    <p:sldId id="451" r:id="rId6"/>
    <p:sldId id="440" r:id="rId7"/>
    <p:sldId id="430" r:id="rId8"/>
    <p:sldId id="388" r:id="rId9"/>
    <p:sldId id="441" r:id="rId10"/>
    <p:sldId id="403" r:id="rId11"/>
    <p:sldId id="437" r:id="rId12"/>
    <p:sldId id="442" r:id="rId13"/>
    <p:sldId id="443" r:id="rId14"/>
    <p:sldId id="311" r:id="rId15"/>
    <p:sldId id="335" r:id="rId16"/>
    <p:sldId id="444" r:id="rId17"/>
    <p:sldId id="401" r:id="rId18"/>
    <p:sldId id="445" r:id="rId19"/>
    <p:sldId id="299" r:id="rId20"/>
    <p:sldId id="395" r:id="rId21"/>
    <p:sldId id="446" r:id="rId22"/>
    <p:sldId id="447" r:id="rId23"/>
    <p:sldId id="448" r:id="rId24"/>
    <p:sldId id="450" r:id="rId25"/>
    <p:sldId id="341" r:id="rId26"/>
    <p:sldId id="449" r:id="rId27"/>
    <p:sldId id="417" r:id="rId28"/>
    <p:sldId id="434" r:id="rId29"/>
    <p:sldId id="426" r:id="rId30"/>
    <p:sldId id="425" r:id="rId31"/>
    <p:sldId id="381" r:id="rId32"/>
    <p:sldId id="32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8492853250080289E-17"/>
                  <c:y val="-1.562500000000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B0B-4D1B-876D-007256809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Школы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B-4D1B-876D-0072568099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2.5000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B0B-4D1B-876D-007256809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Школы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0B-4D1B-876D-0072568099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7.6985706500160579E-17"/>
                  <c:y val="-2.4999999999999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B0B-4D1B-876D-007256809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Школы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0B-4D1B-876D-007256809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726552"/>
        <c:axId val="594728192"/>
        <c:axId val="0"/>
      </c:bar3DChart>
      <c:catAx>
        <c:axId val="59472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728192"/>
        <c:crosses val="autoZero"/>
        <c:auto val="1"/>
        <c:lblAlgn val="ctr"/>
        <c:lblOffset val="100"/>
        <c:noMultiLvlLbl val="0"/>
      </c:catAx>
      <c:valAx>
        <c:axId val="59472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726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3.8492853250080289E-17"/>
                  <c:y val="-1.8750000000000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53C-4E2C-96CA-4B37CBD8B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C-4E2C-96CA-4B37CBD8BB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5195613185836418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3C-4E2C-96CA-4B37CBD8B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3C-4E2C-96CA-4B37CBD8BB0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1992688643060744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53C-4E2C-96CA-4B37CBD8B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ДОУ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3C-4E2C-96CA-4B37CBD8B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726552"/>
        <c:axId val="594728192"/>
        <c:axId val="0"/>
      </c:bar3DChart>
      <c:catAx>
        <c:axId val="59472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728192"/>
        <c:crosses val="autoZero"/>
        <c:auto val="1"/>
        <c:lblAlgn val="ctr"/>
        <c:lblOffset val="100"/>
        <c:noMultiLvlLbl val="0"/>
      </c:catAx>
      <c:valAx>
        <c:axId val="59472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726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г.о.Тейково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0.52</c:v>
                </c:pt>
                <c:pt idx="1">
                  <c:v>0.495</c:v>
                </c:pt>
                <c:pt idx="2">
                  <c:v>0.5</c:v>
                </c:pt>
                <c:pt idx="3">
                  <c:v>0.52</c:v>
                </c:pt>
                <c:pt idx="4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9-4849-B753-8E3B499D2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569448"/>
        <c:axId val="138572976"/>
      </c:barChart>
      <c:catAx>
        <c:axId val="13856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572976"/>
        <c:crosses val="autoZero"/>
        <c:auto val="1"/>
        <c:lblAlgn val="ctr"/>
        <c:lblOffset val="100"/>
        <c:noMultiLvlLbl val="0"/>
      </c:catAx>
      <c:valAx>
        <c:axId val="138572976"/>
        <c:scaling>
          <c:orientation val="minMax"/>
          <c:max val="1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569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6453F-0071-411B-8A06-F7820ADF1A8E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2FFF4B-274A-4B04-8258-541402F2A88D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/>
            <a:t>Оценочные процедуры</a:t>
          </a:r>
          <a:endParaRPr lang="ru-RU" dirty="0"/>
        </a:p>
      </dgm:t>
    </dgm:pt>
    <dgm:pt modelId="{DB2B1E29-ED73-4B7E-A137-5821C6E0531F}" type="parTrans" cxnId="{02B66F50-F2F6-4FAE-BF93-0F4D5A20C043}">
      <dgm:prSet/>
      <dgm:spPr/>
      <dgm:t>
        <a:bodyPr/>
        <a:lstStyle/>
        <a:p>
          <a:endParaRPr lang="ru-RU"/>
        </a:p>
      </dgm:t>
    </dgm:pt>
    <dgm:pt modelId="{5515B8BD-EF36-4B7B-A869-3125185D8ED1}" type="sibTrans" cxnId="{02B66F50-F2F6-4FAE-BF93-0F4D5A20C043}">
      <dgm:prSet/>
      <dgm:spPr/>
      <dgm:t>
        <a:bodyPr/>
        <a:lstStyle/>
        <a:p>
          <a:endParaRPr lang="ru-RU"/>
        </a:p>
      </dgm:t>
    </dgm:pt>
    <dgm:pt modelId="{57F5771C-6B6E-45FC-8C2B-5D89CAF8932A}" type="pres">
      <dgm:prSet presAssocID="{BAE6453F-0071-411B-8A06-F7820ADF1A8E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290A9BE-C414-41DE-B476-D01A67F8BCD4}" type="pres">
      <dgm:prSet presAssocID="{C82FFF4B-274A-4B04-8258-541402F2A88D}" presName="Parent" presStyleLbl="node0" presStyleIdx="0" presStyleCnt="1" custScaleX="75173" custScaleY="76750" custLinFactNeighborX="1661" custLinFactNeighborY="-19870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D0255305-14DB-4AA7-ADEE-719DCC468EF4}" type="pres">
      <dgm:prSet presAssocID="{C82FFF4B-274A-4B04-8258-541402F2A88D}" presName="Accent1" presStyleLbl="node1" presStyleIdx="0" presStyleCnt="6" custLinFactX="59220" custLinFactNeighborX="100000" custLinFactNeighborY="39448"/>
      <dgm:spPr>
        <a:prstGeom prst="ellipse">
          <a:avLst/>
        </a:prstGeom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8A8740AB-D4C7-4118-9D80-84DA76A45E6D}" type="pres">
      <dgm:prSet presAssocID="{C82FFF4B-274A-4B04-8258-541402F2A88D}" presName="Accent2" presStyleLbl="node1" presStyleIdx="1" presStyleCnt="6" custLinFactX="147002" custLinFactY="-100000" custLinFactNeighborX="200000" custLinFactNeighborY="-115817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8D64A3CE-95C0-4EB5-9101-AE807B564B38}" type="pres">
      <dgm:prSet presAssocID="{C82FFF4B-274A-4B04-8258-541402F2A88D}" presName="Accent3" presStyleLbl="node1" presStyleIdx="2" presStyleCnt="6" custLinFactX="-81999" custLinFactNeighborX="-100000" custLinFactNeighborY="-17422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E57BF4D-A6D9-4770-A257-302597730AFF}" type="pres">
      <dgm:prSet presAssocID="{C82FFF4B-274A-4B04-8258-541402F2A88D}" presName="Accent4" presStyleLbl="node1" presStyleIdx="3" presStyleCnt="6" custLinFactX="-300000" custLinFactY="-400000" custLinFactNeighborX="-326810" custLinFactNeighborY="-469915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7E66779B-08EC-401A-BED6-56FD651CB9B7}" type="pres">
      <dgm:prSet presAssocID="{C82FFF4B-274A-4B04-8258-541402F2A88D}" presName="Accent5" presStyleLbl="node1" presStyleIdx="4" presStyleCnt="6" custLinFactX="400000" custLinFactY="250709" custLinFactNeighborX="418620" custLinFactNeighborY="300000"/>
      <dgm:spPr/>
    </dgm:pt>
    <dgm:pt modelId="{76CB2322-9071-42E5-838C-78F6CAB0F745}" type="pres">
      <dgm:prSet presAssocID="{C82FFF4B-274A-4B04-8258-541402F2A88D}" presName="Accent6" presStyleLbl="node1" presStyleIdx="5" presStyleCnt="6" custLinFactY="-75537" custLinFactNeighborX="80733" custLinFactNeighborY="-100000"/>
      <dgm:spPr>
        <a:solidFill>
          <a:srgbClr val="FFC000"/>
        </a:solidFill>
      </dgm:spPr>
      <dgm:t>
        <a:bodyPr/>
        <a:lstStyle/>
        <a:p>
          <a:endParaRPr lang="ru-RU"/>
        </a:p>
      </dgm:t>
    </dgm:pt>
  </dgm:ptLst>
  <dgm:cxnLst>
    <dgm:cxn modelId="{875F47E2-4C2A-455E-8652-2FD9D70A7298}" type="presOf" srcId="{BAE6453F-0071-411B-8A06-F7820ADF1A8E}" destId="{57F5771C-6B6E-45FC-8C2B-5D89CAF8932A}" srcOrd="0" destOrd="0" presId="urn:microsoft.com/office/officeart/2009/3/layout/CircleRelationship"/>
    <dgm:cxn modelId="{02B66F50-F2F6-4FAE-BF93-0F4D5A20C043}" srcId="{BAE6453F-0071-411B-8A06-F7820ADF1A8E}" destId="{C82FFF4B-274A-4B04-8258-541402F2A88D}" srcOrd="0" destOrd="0" parTransId="{DB2B1E29-ED73-4B7E-A137-5821C6E0531F}" sibTransId="{5515B8BD-EF36-4B7B-A869-3125185D8ED1}"/>
    <dgm:cxn modelId="{57A4EF17-46A4-48A1-9A63-38128A63AA6E}" type="presOf" srcId="{C82FFF4B-274A-4B04-8258-541402F2A88D}" destId="{D290A9BE-C414-41DE-B476-D01A67F8BCD4}" srcOrd="0" destOrd="0" presId="urn:microsoft.com/office/officeart/2009/3/layout/CircleRelationship"/>
    <dgm:cxn modelId="{55E6C441-323B-4488-9B0F-6451A397EF46}" type="presParOf" srcId="{57F5771C-6B6E-45FC-8C2B-5D89CAF8932A}" destId="{D290A9BE-C414-41DE-B476-D01A67F8BCD4}" srcOrd="0" destOrd="0" presId="urn:microsoft.com/office/officeart/2009/3/layout/CircleRelationship"/>
    <dgm:cxn modelId="{465BC415-FAB3-4E0C-BF0C-DCC115743A70}" type="presParOf" srcId="{57F5771C-6B6E-45FC-8C2B-5D89CAF8932A}" destId="{D0255305-14DB-4AA7-ADEE-719DCC468EF4}" srcOrd="1" destOrd="0" presId="urn:microsoft.com/office/officeart/2009/3/layout/CircleRelationship"/>
    <dgm:cxn modelId="{61FD3BB3-5DC3-421B-9870-5243E6E96EA1}" type="presParOf" srcId="{57F5771C-6B6E-45FC-8C2B-5D89CAF8932A}" destId="{8A8740AB-D4C7-4118-9D80-84DA76A45E6D}" srcOrd="2" destOrd="0" presId="urn:microsoft.com/office/officeart/2009/3/layout/CircleRelationship"/>
    <dgm:cxn modelId="{6C5DB62D-753D-4AEF-9A8E-578973FF9F02}" type="presParOf" srcId="{57F5771C-6B6E-45FC-8C2B-5D89CAF8932A}" destId="{8D64A3CE-95C0-4EB5-9101-AE807B564B38}" srcOrd="3" destOrd="0" presId="urn:microsoft.com/office/officeart/2009/3/layout/CircleRelationship"/>
    <dgm:cxn modelId="{1627831B-51BF-4316-A00E-FD464F167038}" type="presParOf" srcId="{57F5771C-6B6E-45FC-8C2B-5D89CAF8932A}" destId="{1E57BF4D-A6D9-4770-A257-302597730AFF}" srcOrd="4" destOrd="0" presId="urn:microsoft.com/office/officeart/2009/3/layout/CircleRelationship"/>
    <dgm:cxn modelId="{0B3620D3-F8BF-4CB6-9178-FFB982725558}" type="presParOf" srcId="{57F5771C-6B6E-45FC-8C2B-5D89CAF8932A}" destId="{7E66779B-08EC-401A-BED6-56FD651CB9B7}" srcOrd="5" destOrd="0" presId="urn:microsoft.com/office/officeart/2009/3/layout/CircleRelationship"/>
    <dgm:cxn modelId="{9ECD3E89-D4D0-4326-936F-32584527B7A5}" type="presParOf" srcId="{57F5771C-6B6E-45FC-8C2B-5D89CAF8932A}" destId="{76CB2322-9071-42E5-838C-78F6CAB0F745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0A9BE-C414-41DE-B476-D01A67F8BCD4}">
      <dsp:nvSpPr>
        <dsp:cNvPr id="0" name=""/>
        <dsp:cNvSpPr/>
      </dsp:nvSpPr>
      <dsp:spPr>
        <a:xfrm>
          <a:off x="226877" y="0"/>
          <a:ext cx="1661995" cy="1696996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Оценочные процедуры</a:t>
          </a:r>
          <a:endParaRPr lang="ru-RU" sz="1600" kern="1200" dirty="0"/>
        </a:p>
      </dsp:txBody>
      <dsp:txXfrm>
        <a:off x="470271" y="248519"/>
        <a:ext cx="1175207" cy="1199958"/>
      </dsp:txXfrm>
    </dsp:sp>
    <dsp:sp modelId="{D0255305-14DB-4AA7-ADEE-719DCC468EF4}">
      <dsp:nvSpPr>
        <dsp:cNvPr id="0" name=""/>
        <dsp:cNvSpPr/>
      </dsp:nvSpPr>
      <dsp:spPr>
        <a:xfrm>
          <a:off x="1569096" y="156747"/>
          <a:ext cx="246048" cy="24590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740AB-D4C7-4118-9D80-84DA76A45E6D}">
      <dsp:nvSpPr>
        <dsp:cNvPr id="0" name=""/>
        <dsp:cNvSpPr/>
      </dsp:nvSpPr>
      <dsp:spPr>
        <a:xfrm>
          <a:off x="1213509" y="1822623"/>
          <a:ext cx="178208" cy="17822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4A3CE-95C0-4EB5-9101-AE807B564B38}">
      <dsp:nvSpPr>
        <dsp:cNvPr id="0" name=""/>
        <dsp:cNvSpPr/>
      </dsp:nvSpPr>
      <dsp:spPr>
        <a:xfrm>
          <a:off x="1944525" y="1026773"/>
          <a:ext cx="178208" cy="17822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7BF4D-A6D9-4770-A257-302597730AFF}">
      <dsp:nvSpPr>
        <dsp:cNvPr id="0" name=""/>
        <dsp:cNvSpPr/>
      </dsp:nvSpPr>
      <dsp:spPr>
        <a:xfrm>
          <a:off x="0" y="257709"/>
          <a:ext cx="246048" cy="245904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6779B-08EC-401A-BED6-56FD651CB9B7}">
      <dsp:nvSpPr>
        <dsp:cNvPr id="0" name=""/>
        <dsp:cNvSpPr/>
      </dsp:nvSpPr>
      <dsp:spPr>
        <a:xfrm>
          <a:off x="2104345" y="1390748"/>
          <a:ext cx="178208" cy="178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B2322-9071-42E5-838C-78F6CAB0F745}">
      <dsp:nvSpPr>
        <dsp:cNvPr id="0" name=""/>
        <dsp:cNvSpPr/>
      </dsp:nvSpPr>
      <dsp:spPr>
        <a:xfrm>
          <a:off x="228167" y="1115889"/>
          <a:ext cx="178208" cy="178228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23E7E-9E76-4CE3-B96B-087472585FEC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4DC22-C875-4823-BF97-B31186063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2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161A1-E57E-4260-A41B-E541085AC509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4F1A8-7095-4363-A946-B1BAD2190A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5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3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31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5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091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72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0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94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044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77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938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2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21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91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96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644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44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867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52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447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72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623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54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215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256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1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1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6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713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1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4F1A8-7095-4363-A946-B1BAD2190A8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93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C168-E290-4818-BE94-A2EA08771915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91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3655-341A-4B63-9B8B-9AEFE4FCC913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5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E4FD-9F81-47A2-98D8-7DC2434AB169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3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DE2F-3856-4E27-B46D-3C837CD50A62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6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AD43C-39FF-4B42-A222-903B016853FB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8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3AF9-BBCC-4040-90C2-786538209CEF}" type="datetime1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3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B835-B2E8-4E97-AC85-6DE73C809467}" type="datetime1">
              <a:rPr lang="ru-RU" smtClean="0"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6423-70BA-453E-9BDD-CC8E4C50A124}" type="datetime1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7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EA1D-6D3E-4F35-84E9-CD2FAEEA7C53}" type="datetime1">
              <a:rPr lang="ru-RU" smtClean="0"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5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07C4-C08A-4467-8B79-3EC5F90327CE}" type="datetime1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3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A364A-B97D-4AE8-B735-65FDA212DCAE}" type="datetime1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2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479F4-D4CE-4FBE-B24E-7925C386B8D0}" type="datetime1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5B9F6-DE9B-4801-8B32-B53797002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11" Type="http://schemas.openxmlformats.org/officeDocument/2006/relationships/image" Target="../media/image44.jpeg"/><Relationship Id="rId5" Type="http://schemas.openxmlformats.org/officeDocument/2006/relationships/image" Target="../media/image42.jpeg"/><Relationship Id="rId10" Type="http://schemas.openxmlformats.org/officeDocument/2006/relationships/image" Target="../media/image41.wmf"/><Relationship Id="rId4" Type="http://schemas.openxmlformats.org/officeDocument/2006/relationships/image" Target="../media/image3.jpg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9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8.jpeg"/><Relationship Id="rId4" Type="http://schemas.openxmlformats.org/officeDocument/2006/relationships/diagramData" Target="../diagrams/data1.xml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12976"/>
            <a:ext cx="4248472" cy="2808312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Приветствуем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    участников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           конференции!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endParaRPr lang="ru-RU" sz="4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67944" y="683990"/>
            <a:ext cx="4860032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Городская августовская конференция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педагогических работников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3569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г. Тейково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27 августа 2021 года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60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4" name="TextBox 3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55024" y="1023121"/>
            <a:ext cx="516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Семинары, мастер-классы, конкурсы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0" b="56270"/>
          <a:stretch/>
        </p:blipFill>
        <p:spPr>
          <a:xfrm>
            <a:off x="6732240" y="4090244"/>
            <a:ext cx="2263820" cy="1803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1930016" cy="257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r="11091" b="11646"/>
          <a:stretch/>
        </p:blipFill>
        <p:spPr>
          <a:xfrm>
            <a:off x="2699792" y="1749286"/>
            <a:ext cx="1800200" cy="258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43" y="1719843"/>
            <a:ext cx="3215765" cy="213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97" y="4454184"/>
            <a:ext cx="2952328" cy="196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8"/>
          <a:stretch/>
        </p:blipFill>
        <p:spPr>
          <a:xfrm>
            <a:off x="395536" y="4362488"/>
            <a:ext cx="1384013" cy="228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79" y="4426775"/>
            <a:ext cx="1632426" cy="223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30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6" name="TextBox 5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157667" y="741857"/>
            <a:ext cx="2756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 педагоги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9512" y="1203523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0" y="1268760"/>
            <a:ext cx="3563888" cy="2372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4488804" cy="298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731539" cy="248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96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838655"/>
            <a:ext cx="4382112" cy="8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hdoboi.org/pic/201308/1920x1200/hdoboi.org-2752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72" b="22828"/>
          <a:stretch/>
        </p:blipFill>
        <p:spPr bwMode="auto">
          <a:xfrm>
            <a:off x="4355975" y="4811657"/>
            <a:ext cx="4842589" cy="193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2" y="1758502"/>
            <a:ext cx="3259885" cy="234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716115" y="1181385"/>
            <a:ext cx="37117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образование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4863"/>
            <a:ext cx="3419872" cy="22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 b="41688"/>
          <a:stretch/>
        </p:blipFill>
        <p:spPr>
          <a:xfrm>
            <a:off x="5307105" y="1724659"/>
            <a:ext cx="2479851" cy="20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9791" y="1181385"/>
            <a:ext cx="37644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знаний учащихся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2591507"/>
            <a:ext cx="7452320" cy="22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4" name="TextBox 3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73719979"/>
              </p:ext>
            </p:extLst>
          </p:nvPr>
        </p:nvGraphicFramePr>
        <p:xfrm>
          <a:off x="539552" y="1643050"/>
          <a:ext cx="806489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89791" y="1181385"/>
            <a:ext cx="37644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знаний учащихся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68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4" name="TextBox 3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82163" y="1181385"/>
            <a:ext cx="5179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итоговая аттестация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30" name="Picture 6" descr="http://www.vaco.ru/upload/iblock/b6e/b6e46caa5201b824aca714ab6d72c9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4112029" cy="111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50" y="1844824"/>
            <a:ext cx="3601413" cy="258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149253"/>
              </p:ext>
            </p:extLst>
          </p:nvPr>
        </p:nvGraphicFramePr>
        <p:xfrm>
          <a:off x="92075" y="92075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" name="Объект упаковщика для оболочки" showAsIcon="1" r:id="rId7" imgW="475920" imgH="571320" progId="Package">
                  <p:embed/>
                </p:oleObj>
              </mc:Choice>
              <mc:Fallback>
                <p:oleObj name="Объект упаковщика для оболочки" showAsIcon="1" r:id="rId7" imgW="475920" imgH="57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762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63366"/>
              </p:ext>
            </p:extLst>
          </p:nvPr>
        </p:nvGraphicFramePr>
        <p:xfrm>
          <a:off x="92075" y="92075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Объект упаковщика для оболочки" showAsIcon="1" r:id="rId9" imgW="475920" imgH="571320" progId="Package">
                  <p:embed/>
                </p:oleObj>
              </mc:Choice>
              <mc:Fallback>
                <p:oleObj name="Объект упаковщика для оболочки" showAsIcon="1" r:id="rId9" imgW="475920" imgH="57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762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9" y="2260823"/>
            <a:ext cx="4011834" cy="175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37" y="4797152"/>
            <a:ext cx="3666141" cy="14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77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2163" y="1181385"/>
            <a:ext cx="5179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итоговая аттестация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0" y="1988840"/>
            <a:ext cx="7161851" cy="414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7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6" name="TextBox 5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02330" y="1023121"/>
            <a:ext cx="6867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таблица результатов ЕГЭ за 2 года 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28791"/>
              </p:ext>
            </p:extLst>
          </p:nvPr>
        </p:nvGraphicFramePr>
        <p:xfrm>
          <a:off x="251520" y="1772816"/>
          <a:ext cx="8568952" cy="453690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347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36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42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920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участников г.о.Тейково (человек)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Справились</a:t>
                      </a:r>
                    </a:p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 участников)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</a:t>
                      </a:r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1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70,77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 базовая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 профильная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92,05%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92,64%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48,61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49,59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76,47%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90,72%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57,76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59,66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86,54%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79,46%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58,25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51,94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92,45%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97,94%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56,92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86,49%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50,71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54,11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57,83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70,25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59,50</a:t>
                      </a:r>
                      <a:endParaRPr lang="ru-RU" sz="12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2" marR="6172" marT="6172" marB="0" anchor="ctr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683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5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217" y="1023121"/>
            <a:ext cx="76215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система оценки качества образования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61384"/>
            <a:ext cx="6228184" cy="435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86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817577"/>
              </p:ext>
            </p:extLst>
          </p:nvPr>
        </p:nvGraphicFramePr>
        <p:xfrm>
          <a:off x="26572" y="2276872"/>
          <a:ext cx="9132312" cy="10972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43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4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19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Количество участников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Количество победителей и призёров</a:t>
                      </a:r>
                      <a:endParaRPr lang="ru-RU" sz="14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% победителей и призёров от общего количества участников</a:t>
                      </a:r>
                      <a:endParaRPr lang="ru-RU" sz="14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2020-2021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2020-2021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2020-2021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12%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7,4%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11,4%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82415" y="1268760"/>
            <a:ext cx="80577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победителей и призёров регионального этапа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всероссийской олимпиады школьников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9672" y="2132856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33056"/>
            <a:ext cx="7191970" cy="173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03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8712968" cy="1470025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Доклад по теме: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4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«Актуальные вопросы развития муниципальной системы образования г.о.Тейково»</a:t>
            </a:r>
            <a:r>
              <a:rPr lang="ru-RU" sz="4800" b="1" dirty="0" smtClean="0">
                <a:latin typeface="Cambria Math" pitchFamily="18" charset="0"/>
                <a:ea typeface="Cambria Math" pitchFamily="18" charset="0"/>
              </a:rPr>
              <a:t> </a:t>
            </a:r>
            <a:br>
              <a:rPr lang="ru-RU" sz="4800" b="1" dirty="0" smtClean="0">
                <a:latin typeface="Cambria Math" pitchFamily="18" charset="0"/>
                <a:ea typeface="Cambria Math" pitchFamily="18" charset="0"/>
              </a:rPr>
            </a:br>
            <a:endParaRPr lang="ru-RU" sz="4800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838" y="5194686"/>
            <a:ext cx="514667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latin typeface="+mj-lt"/>
                <a:cs typeface="+mn-cs"/>
              </a:rPr>
              <a:t>Соловьева Алла Николаевна, </a:t>
            </a:r>
            <a:endParaRPr lang="ru-RU" sz="2800" b="1" i="1" dirty="0">
              <a:latin typeface="+mj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latin typeface="+mj-lt"/>
                <a:cs typeface="+mn-cs"/>
              </a:rPr>
              <a:t>начальник </a:t>
            </a:r>
            <a:r>
              <a:rPr lang="ru-RU" sz="2800" i="1" dirty="0" smtClean="0">
                <a:latin typeface="+mj-lt"/>
                <a:cs typeface="+mn-cs"/>
              </a:rPr>
              <a:t>Отдела образования администрации г.Тейково</a:t>
            </a:r>
            <a:endParaRPr lang="ru-RU" sz="2800" i="1" dirty="0">
              <a:latin typeface="+mj-lt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35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6" name="TextBox 5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9" name="Прямая соединительная линия 8"/>
          <p:cNvCxnSpPr/>
          <p:nvPr/>
        </p:nvCxnSpPr>
        <p:spPr>
          <a:xfrm>
            <a:off x="179511" y="1541728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235020" y="1080063"/>
            <a:ext cx="4601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конкурсном движении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2" y="1733306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14" y="4581125"/>
            <a:ext cx="2664094" cy="177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36" y="1660940"/>
            <a:ext cx="2890096" cy="280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18655"/>
            <a:ext cx="3300849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44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3607153" cy="497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1484784"/>
            <a:ext cx="517274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Статья 12. Общие требования к организации воспитания обучающихся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002060"/>
                </a:solidFill>
                <a:latin typeface="Calibri"/>
                <a:cs typeface="Arial" charset="0"/>
              </a:rPr>
              <a:t>	</a:t>
            </a:r>
            <a:r>
              <a:rPr lang="ru-RU" sz="3200" dirty="0" smtClean="0">
                <a:solidFill>
                  <a:srgbClr val="002060"/>
                </a:solidFill>
                <a:latin typeface="Calibri"/>
                <a:cs typeface="Arial" charset="0"/>
              </a:rPr>
              <a:t>«Воспитание обучающихся …  осуществляется на основе… рабочей программы воспитания…»</a:t>
            </a:r>
            <a:endParaRPr lang="ru-RU" sz="3200" dirty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95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3" y="1811548"/>
            <a:ext cx="3566792" cy="231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79511" y="1541728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947783" y="1080063"/>
            <a:ext cx="3176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Проекты, инициативы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углом вверх 10"/>
          <p:cNvSpPr/>
          <p:nvPr/>
        </p:nvSpPr>
        <p:spPr>
          <a:xfrm rot="5400000">
            <a:off x="934986" y="3166379"/>
            <a:ext cx="878794" cy="106724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11"/>
          <p:cNvGrpSpPr/>
          <p:nvPr/>
        </p:nvGrpSpPr>
        <p:grpSpPr>
          <a:xfrm>
            <a:off x="257884" y="2213505"/>
            <a:ext cx="1578100" cy="1035512"/>
            <a:chOff x="0" y="31609"/>
            <a:chExt cx="2424415" cy="169701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609"/>
              <a:ext cx="2424415" cy="1697012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5"/>
            <p:cNvSpPr txBox="1"/>
            <p:nvPr/>
          </p:nvSpPr>
          <p:spPr>
            <a:xfrm>
              <a:off x="82856" y="114465"/>
              <a:ext cx="2258703" cy="153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Возраст</a:t>
              </a:r>
              <a:endParaRPr lang="ru-RU" sz="20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810020" y="2361512"/>
            <a:ext cx="3006953" cy="836947"/>
            <a:chOff x="1975478" y="201660"/>
            <a:chExt cx="4619544" cy="137160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458946" y="201660"/>
              <a:ext cx="4136076" cy="1371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1975478" y="201660"/>
              <a:ext cx="4136076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/>
                <a:t>от 14 до 22 лет</a:t>
              </a:r>
              <a:endParaRPr lang="ru-RU" sz="2000" b="1" kern="1200" dirty="0"/>
            </a:p>
          </p:txBody>
        </p:sp>
      </p:grpSp>
      <p:sp>
        <p:nvSpPr>
          <p:cNvPr id="14" name="Стрелка углом вверх 13"/>
          <p:cNvSpPr/>
          <p:nvPr/>
        </p:nvSpPr>
        <p:spPr>
          <a:xfrm rot="5400000">
            <a:off x="2390100" y="4347664"/>
            <a:ext cx="878794" cy="106724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Группа 14"/>
          <p:cNvGrpSpPr/>
          <p:nvPr/>
        </p:nvGrpSpPr>
        <p:grpSpPr>
          <a:xfrm>
            <a:off x="1925538" y="3566899"/>
            <a:ext cx="1547216" cy="847360"/>
            <a:chOff x="2490545" y="2077697"/>
            <a:chExt cx="1574657" cy="1388665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2490545" y="2077697"/>
              <a:ext cx="1574657" cy="1388665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10"/>
            <p:cNvSpPr txBox="1"/>
            <p:nvPr/>
          </p:nvSpPr>
          <p:spPr>
            <a:xfrm>
              <a:off x="2558346" y="2145498"/>
              <a:ext cx="1439055" cy="1253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Заявление</a:t>
              </a:r>
              <a:endParaRPr lang="ru-RU" sz="20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72754" y="3574220"/>
            <a:ext cx="2453572" cy="1371959"/>
            <a:chOff x="2140634" y="1211450"/>
            <a:chExt cx="3769392" cy="224838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146738" y="2088235"/>
              <a:ext cx="1763288" cy="1371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2140634" y="1211450"/>
              <a:ext cx="2270744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err="1" smtClean="0"/>
                <a:t>Госуслуги</a:t>
              </a:r>
              <a:endParaRPr lang="ru-RU" sz="20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347864" y="4653136"/>
            <a:ext cx="1833146" cy="1035512"/>
            <a:chOff x="5079582" y="3690045"/>
            <a:chExt cx="2424415" cy="169701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5079582" y="3690045"/>
              <a:ext cx="2424415" cy="1697012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14"/>
            <p:cNvSpPr txBox="1"/>
            <p:nvPr/>
          </p:nvSpPr>
          <p:spPr>
            <a:xfrm>
              <a:off x="5162438" y="3772901"/>
              <a:ext cx="2258703" cy="153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Пушкинская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карта</a:t>
              </a:r>
              <a:endParaRPr lang="ru-RU" sz="20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137360" y="4801143"/>
            <a:ext cx="3401444" cy="836947"/>
            <a:chOff x="7597810" y="3943695"/>
            <a:chExt cx="4055335" cy="1371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597810" y="3943695"/>
              <a:ext cx="4055335" cy="1371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7597810" y="3943695"/>
              <a:ext cx="4055335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/>
                <a:t>Посещение культурных мероприятий и учреждений </a:t>
              </a:r>
              <a:endParaRPr lang="ru-RU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43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179511" y="1541728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7783" y="1080063"/>
            <a:ext cx="3176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Проекты, инициативы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13407"/>
            <a:ext cx="453423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1484"/>
            <a:ext cx="3156520" cy="446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15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073717687"/>
              </p:ext>
            </p:extLst>
          </p:nvPr>
        </p:nvGraphicFramePr>
        <p:xfrm>
          <a:off x="3336779" y="2708920"/>
          <a:ext cx="2531365" cy="270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2" descr="https://legkopolezno.ru/wp-content/uploads/2017/10/Dysgraphia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4" y="1340768"/>
            <a:ext cx="2594646" cy="1729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vodakanazer.ru/wp-content/uploads/2019/08/img_38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60" y="1935412"/>
            <a:ext cx="1999409" cy="1334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davidkirkaldy.com/wp-content/uploads/2013/06/bigstock-Tired-Schoolboy-362800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56" y="5159650"/>
            <a:ext cx="2044727" cy="136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Стрелка вниз 19"/>
          <p:cNvSpPr/>
          <p:nvPr/>
        </p:nvSpPr>
        <p:spPr>
          <a:xfrm rot="2427735">
            <a:off x="2434143" y="4280931"/>
            <a:ext cx="670704" cy="136924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 rot="18007086" flipH="1">
            <a:off x="5957468" y="4014796"/>
            <a:ext cx="593513" cy="1341733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-251467" y="5255050"/>
            <a:ext cx="31020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Не чаще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alibri"/>
                <a:cs typeface="Arial" charset="0"/>
              </a:rPr>
              <a:t>1 раза в 2,5 недели</a:t>
            </a:r>
            <a:endParaRPr lang="ru-RU" b="1" dirty="0">
              <a:solidFill>
                <a:srgbClr val="002060"/>
              </a:solidFill>
              <a:latin typeface="Calibri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4685663"/>
            <a:ext cx="31020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Не более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alibri"/>
                <a:cs typeface="Arial" charset="0"/>
              </a:rPr>
              <a:t>10% объёма учебного времени</a:t>
            </a:r>
            <a:endParaRPr lang="ru-RU" b="1" dirty="0">
              <a:solidFill>
                <a:srgbClr val="00206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4" name="TextBox 3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606453" y="1080063"/>
            <a:ext cx="1859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ФГОС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" y="1780032"/>
            <a:ext cx="7248144" cy="329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70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33934" y="1080063"/>
            <a:ext cx="7004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Навигатор системы </a:t>
            </a: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</a:t>
            </a: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7740352" cy="220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27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179511" y="1541728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61938" y="1080063"/>
            <a:ext cx="55481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и спортивные мероприятия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4" y="1909142"/>
            <a:ext cx="2498300" cy="187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99" y="1760539"/>
            <a:ext cx="1518164" cy="202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63" y="1681038"/>
            <a:ext cx="1468161" cy="220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28" y="3996894"/>
            <a:ext cx="1825839" cy="243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38546"/>
            <a:ext cx="2706173" cy="202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5" y="4150280"/>
            <a:ext cx="2593390" cy="194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1825839" cy="243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86" y="3933056"/>
            <a:ext cx="1825839" cy="243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34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09246" y="1181385"/>
            <a:ext cx="3125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«Точка роста»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511"/>
            <a:ext cx="2093276" cy="148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43" y="4149080"/>
            <a:ext cx="3357133" cy="219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8" y="1791970"/>
            <a:ext cx="2783525" cy="185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4" y="3915737"/>
            <a:ext cx="2952328" cy="242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2808312" cy="210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942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6" name="TextBox 5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9" name="Прямая соединительная линия 8"/>
          <p:cNvCxnSpPr/>
          <p:nvPr/>
        </p:nvCxnSpPr>
        <p:spPr>
          <a:xfrm>
            <a:off x="179511" y="1541728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8132" y="1080063"/>
            <a:ext cx="8615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Ресурсный центр организации добровольческой деятельности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82" y="1663079"/>
            <a:ext cx="2803426" cy="280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7" y="1700808"/>
            <a:ext cx="2340590" cy="41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58" y="4293096"/>
            <a:ext cx="3944364" cy="221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99" y="1700808"/>
            <a:ext cx="2340590" cy="41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22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22426"/>
            <a:ext cx="353872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92869"/>
            <a:ext cx="597103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418943" cy="294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746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6" name="TextBox 5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73563" y="1181385"/>
            <a:ext cx="5596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на 2021-2022 учебный год 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9512" y="1643050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23528" y="1988840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доступности образования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образования,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профильного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образования,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создания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развития и реализации интересов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детей,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рост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инновационной активности руководителей и педагогов образовательных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организаций, 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обеспечения безопасности,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укрепления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здоровьесбережения наших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детей.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8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5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12976"/>
            <a:ext cx="4248472" cy="2808312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Приветствуем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    участников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           конференции!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</a:b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3569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г. Тейково</a:t>
            </a:r>
          </a:p>
          <a:p>
            <a:pPr algn="ctr"/>
            <a:r>
              <a:rPr lang="ru-RU" sz="1200" b="1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7</a:t>
            </a:r>
            <a:r>
              <a:rPr lang="ru-RU" sz="1200" b="1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августа 2021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года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B9F6-DE9B-4801-8B32-B537970025C2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67944" y="683990"/>
            <a:ext cx="4860032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Городская августовская конференция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педагогических работников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5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3645024"/>
            <a:ext cx="4446240" cy="311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13" name="TextBox 12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07504" y="1143080"/>
            <a:ext cx="89289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Муниципальная система образования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г.о.Тейково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учебного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года: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общеобразовательных 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школ,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дошкольных образовательных учреждения,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учреждения дополнительного образования.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7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13" name="TextBox 12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00079299"/>
              </p:ext>
            </p:extLst>
          </p:nvPr>
        </p:nvGraphicFramePr>
        <p:xfrm>
          <a:off x="683568" y="1564662"/>
          <a:ext cx="3528392" cy="438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02189688"/>
              </p:ext>
            </p:extLst>
          </p:nvPr>
        </p:nvGraphicFramePr>
        <p:xfrm>
          <a:off x="4932040" y="1620933"/>
          <a:ext cx="3312368" cy="432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283742" y="1023121"/>
            <a:ext cx="65046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Наполняемость образовательных организаций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93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26" y="1124744"/>
            <a:ext cx="27648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5992"/>
            <a:ext cx="2438400" cy="110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4784"/>
            <a:ext cx="251254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2467582" cy="185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5" y="3789040"/>
            <a:ext cx="2473618" cy="185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85" y="3789040"/>
            <a:ext cx="3139802" cy="189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55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3918" y="1023121"/>
            <a:ext cx="818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«Цифровая образовательная среда»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1" y="1560646"/>
            <a:ext cx="2085696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8" y="3827709"/>
            <a:ext cx="2095234" cy="279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21" y="4509120"/>
            <a:ext cx="2978921" cy="223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85" y="1772816"/>
            <a:ext cx="2991814" cy="224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21088"/>
            <a:ext cx="1800200" cy="240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3936" r="13368" b="4761"/>
          <a:stretch/>
        </p:blipFill>
        <p:spPr>
          <a:xfrm>
            <a:off x="539552" y="1560646"/>
            <a:ext cx="1874257" cy="215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70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280415"/>
            <a:ext cx="2899792" cy="236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4" name="TextBox 3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7" name="Прямая соединительная линия 6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888343" y="1080063"/>
            <a:ext cx="32953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5103546" cy="340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74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-99392"/>
            <a:ext cx="3096344" cy="812041"/>
            <a:chOff x="6372200" y="-99392"/>
            <a:chExt cx="3096344" cy="812041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76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а</a:t>
              </a:r>
              <a:r>
                <a:rPr lang="ru-RU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вгустовская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ea typeface="Ebrima" pitchFamily="2" charset="0"/>
                  <a:cs typeface="Courier New" pitchFamily="49" charset="0"/>
                </a:rPr>
                <a:t>КОНФЕРЕНЦИЯ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Ebrima" pitchFamily="2" charset="0"/>
                <a:cs typeface="Courier New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3900" y="-99392"/>
              <a:ext cx="1224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spc="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ettenschweiler" pitchFamily="34" charset="0"/>
                  <a:cs typeface="Utsaah" pitchFamily="34" charset="0"/>
                </a:rPr>
                <a:t>2021</a:t>
              </a: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  <a:ea typeface="Ebrima" pitchFamily="2" charset="0"/>
                <a:cs typeface="Utsaah" pitchFamily="34" charset="0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179511" y="1484787"/>
            <a:ext cx="8712968" cy="0"/>
          </a:xfrm>
          <a:prstGeom prst="line">
            <a:avLst/>
          </a:prstGeom>
          <a:ln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88343" y="1080063"/>
            <a:ext cx="32953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endParaRPr lang="ru-RU" sz="24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59161"/>
            <a:ext cx="6150192" cy="2056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79" y="3810549"/>
            <a:ext cx="4236355" cy="238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61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5239</TotalTime>
  <Words>572</Words>
  <Application>Microsoft Office PowerPoint</Application>
  <PresentationFormat>Экран (4:3)</PresentationFormat>
  <Paragraphs>305</Paragraphs>
  <Slides>32</Slides>
  <Notes>31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Calibri</vt:lpstr>
      <vt:lpstr>Cambria Math</vt:lpstr>
      <vt:lpstr>Courier New</vt:lpstr>
      <vt:lpstr>Ebrima</vt:lpstr>
      <vt:lpstr>Gabriola</vt:lpstr>
      <vt:lpstr>Haettenschweiler</vt:lpstr>
      <vt:lpstr>Times New Roman</vt:lpstr>
      <vt:lpstr>Utsaah</vt:lpstr>
      <vt:lpstr>Тема Office</vt:lpstr>
      <vt:lpstr>Объект упаковщика для оболочки</vt:lpstr>
      <vt:lpstr>Приветствуем       участников              конференции! </vt:lpstr>
      <vt:lpstr>Доклад по теме: «Актуальные вопросы развития муниципальной системы образования г.о.Тейково»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Приветствуем       участников              конференции!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konferenciya2015</dc:title>
  <dc:creator>Слаушевская Юлия Валерьевна</dc:creator>
  <cp:lastModifiedBy>Андрей Фатеев</cp:lastModifiedBy>
  <cp:revision>431</cp:revision>
  <cp:lastPrinted>2021-08-27T05:29:44Z</cp:lastPrinted>
  <dcterms:created xsi:type="dcterms:W3CDTF">2014-08-21T07:07:47Z</dcterms:created>
  <dcterms:modified xsi:type="dcterms:W3CDTF">2021-08-27T05:33:36Z</dcterms:modified>
</cp:coreProperties>
</file>